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6" r:id="rId4"/>
    <p:sldId id="264" r:id="rId5"/>
    <p:sldId id="320" r:id="rId6"/>
    <p:sldId id="322" r:id="rId7"/>
    <p:sldId id="266" r:id="rId8"/>
    <p:sldId id="321" r:id="rId9"/>
    <p:sldId id="339" r:id="rId10"/>
    <p:sldId id="323" r:id="rId11"/>
    <p:sldId id="260" r:id="rId12"/>
    <p:sldId id="340" r:id="rId13"/>
    <p:sldId id="270" r:id="rId14"/>
    <p:sldId id="271" r:id="rId15"/>
    <p:sldId id="324" r:id="rId16"/>
    <p:sldId id="325" r:id="rId17"/>
    <p:sldId id="326" r:id="rId18"/>
    <p:sldId id="341" r:id="rId19"/>
    <p:sldId id="272" r:id="rId20"/>
    <p:sldId id="327" r:id="rId21"/>
    <p:sldId id="328" r:id="rId22"/>
    <p:sldId id="329" r:id="rId23"/>
    <p:sldId id="314" r:id="rId24"/>
    <p:sldId id="315" r:id="rId25"/>
    <p:sldId id="273" r:id="rId26"/>
    <p:sldId id="330" r:id="rId27"/>
    <p:sldId id="313" r:id="rId28"/>
    <p:sldId id="335" r:id="rId29"/>
    <p:sldId id="274" r:id="rId30"/>
    <p:sldId id="333" r:id="rId31"/>
    <p:sldId id="332" r:id="rId32"/>
    <p:sldId id="275" r:id="rId33"/>
    <p:sldId id="334" r:id="rId34"/>
    <p:sldId id="342" r:id="rId35"/>
    <p:sldId id="261" r:id="rId36"/>
    <p:sldId id="262" r:id="rId37"/>
    <p:sldId id="263" r:id="rId38"/>
    <p:sldId id="343" r:id="rId39"/>
    <p:sldId id="310" r:id="rId40"/>
    <p:sldId id="336" r:id="rId41"/>
    <p:sldId id="337" r:id="rId42"/>
    <p:sldId id="338" r:id="rId43"/>
    <p:sldId id="344" r:id="rId44"/>
    <p:sldId id="316" r:id="rId45"/>
    <p:sldId id="345" r:id="rId46"/>
    <p:sldId id="317" r:id="rId47"/>
    <p:sldId id="318" r:id="rId48"/>
    <p:sldId id="319" r:id="rId49"/>
    <p:sldId id="346" r:id="rId50"/>
    <p:sldId id="347" r:id="rId51"/>
    <p:sldId id="348" r:id="rId52"/>
    <p:sldId id="349" r:id="rId53"/>
    <p:sldId id="350" r:id="rId54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56" autoAdjust="0"/>
    <p:restoredTop sz="94660"/>
  </p:normalViewPr>
  <p:slideViewPr>
    <p:cSldViewPr snapToGrid="0">
      <p:cViewPr varScale="1">
        <p:scale>
          <a:sx n="89" d="100"/>
          <a:sy n="89" d="100"/>
        </p:scale>
        <p:origin x="42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6372" y="1143000"/>
            <a:ext cx="5485257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53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618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722" y="1122379"/>
            <a:ext cx="9142336" cy="2387634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722" y="3602090"/>
            <a:ext cx="9142336" cy="165578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3311" y="365131"/>
            <a:ext cx="2628422" cy="581192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048" y="365131"/>
            <a:ext cx="7732892" cy="5811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698" y="1709764"/>
            <a:ext cx="10513686" cy="285277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698" y="4589531"/>
            <a:ext cx="10513686" cy="15002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048" y="1825651"/>
            <a:ext cx="5180657" cy="43514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1076" y="1825651"/>
            <a:ext cx="5180657" cy="43514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6" y="365131"/>
            <a:ext cx="10513686" cy="132558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636" y="1681187"/>
            <a:ext cx="5156848" cy="8239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636" y="2505111"/>
            <a:ext cx="5156848" cy="3684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1076" y="1681187"/>
            <a:ext cx="5182245" cy="82392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1076" y="2505111"/>
            <a:ext cx="5182245" cy="368464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6" y="457206"/>
            <a:ext cx="3931522" cy="16002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2245" y="987439"/>
            <a:ext cx="6171076" cy="487369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36" y="2057430"/>
            <a:ext cx="3931522" cy="3811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636" y="457206"/>
            <a:ext cx="3931522" cy="160022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2245" y="987439"/>
            <a:ext cx="6171076" cy="487369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636" y="2057430"/>
            <a:ext cx="3931522" cy="3811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048" y="365131"/>
            <a:ext cx="10513686" cy="1325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048" y="1825651"/>
            <a:ext cx="10513686" cy="4351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048" y="6356444"/>
            <a:ext cx="2742700" cy="365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12/26/2016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7864" y="6356444"/>
            <a:ext cx="4114051" cy="365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09033" y="6356444"/>
            <a:ext cx="2742700" cy="3651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0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athlsolutions.com/web/ve-chung-toi/tin-tuc-su-kien/xu-huong-tat-yeu-cua-nha-thong-minh" TargetMode="External"/><Relationship Id="rId3" Type="http://schemas.openxmlformats.org/officeDocument/2006/relationships/hyperlink" Target="https://projects.spring.io/spring-framework/" TargetMode="External"/><Relationship Id="rId7" Type="http://schemas.openxmlformats.org/officeDocument/2006/relationships/hyperlink" Target="http://www.accesa.eu/2015/resources/javafx-and-restful-web-services-communication" TargetMode="External"/><Relationship Id="rId12" Type="http://schemas.openxmlformats.org/officeDocument/2006/relationships/hyperlink" Target="http://www.nubryte.com/posts/87-top-4-smart-home-trends-for-2016" TargetMode="External"/><Relationship Id="rId2" Type="http://schemas.openxmlformats.org/officeDocument/2006/relationships/hyperlink" Target="http://www.javadevchannel.com/2015/07/nhung-cau-hoi-pho-bien-ve-spring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bm.com/developerworks/vn/library/ws-restful/" TargetMode="External"/><Relationship Id="rId11" Type="http://schemas.openxmlformats.org/officeDocument/2006/relationships/hyperlink" Target="http://www.toptenreviews.com/home/smart-home/best-home-automation-systems/" TargetMode="External"/><Relationship Id="rId5" Type="http://schemas.openxmlformats.org/officeDocument/2006/relationships/hyperlink" Target="http://hibernate.org/orm/" TargetMode="External"/><Relationship Id="rId10" Type="http://schemas.openxmlformats.org/officeDocument/2006/relationships/hyperlink" Target="http://www.gartner.com/newsroom/id/3291817" TargetMode="External"/><Relationship Id="rId4" Type="http://schemas.openxmlformats.org/officeDocument/2006/relationships/hyperlink" Target="https://www.genuitec.com/spring-frameworkrestcontroller-vs-controller/" TargetMode="External"/><Relationship Id="rId9" Type="http://schemas.openxmlformats.org/officeDocument/2006/relationships/hyperlink" Target="http://www.pcworld.com.vn/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2854325" y="2210435"/>
            <a:ext cx="7397750" cy="514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2800" b="1">
                <a:latin typeface="+mj-lt"/>
                <a:ea typeface="+mj-ea"/>
                <a:cs typeface="+mj-cs"/>
              </a:rPr>
              <a:t>Ho Chi Minh City University of Technologies</a:t>
            </a:r>
          </a:p>
        </p:txBody>
      </p:sp>
      <p:pic>
        <p:nvPicPr>
          <p:cNvPr id="5" name="Picture 4" descr="hcm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958" y="439423"/>
            <a:ext cx="1557031" cy="1585607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118360" y="3152775"/>
            <a:ext cx="8326755" cy="552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b="1"/>
              <a:t>BUILD SMARTHOME SYSTEM WITH RASPBERRY PI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2321013" y="4332637"/>
            <a:ext cx="29635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Supervisor</a:t>
            </a:r>
          </a:p>
          <a:p>
            <a:r>
              <a:rPr lang="en-US" sz="2000" dirty="0"/>
              <a:t>Nguyen </a:t>
            </a:r>
            <a:r>
              <a:rPr lang="en-US" sz="2000" dirty="0" err="1"/>
              <a:t>Duc</a:t>
            </a:r>
            <a:r>
              <a:rPr lang="en-US" sz="2000" dirty="0"/>
              <a:t> </a:t>
            </a:r>
            <a:r>
              <a:rPr lang="en-US" sz="2000" dirty="0" smtClean="0"/>
              <a:t>Dung</a:t>
            </a:r>
          </a:p>
          <a:p>
            <a:r>
              <a:rPr lang="en-US" sz="2000" dirty="0" smtClean="0"/>
              <a:t>Luong The </a:t>
            </a:r>
            <a:r>
              <a:rPr lang="en-US" sz="2000" dirty="0" err="1" smtClean="0"/>
              <a:t>Nhan</a:t>
            </a:r>
            <a:endParaRPr lang="en-US" sz="2000" dirty="0"/>
          </a:p>
        </p:txBody>
      </p:sp>
      <p:sp>
        <p:nvSpPr>
          <p:cNvPr id="8" name="Text Box 7"/>
          <p:cNvSpPr txBox="1"/>
          <p:nvPr/>
        </p:nvSpPr>
        <p:spPr>
          <a:xfrm>
            <a:off x="6281737" y="4332637"/>
            <a:ext cx="3791613" cy="1313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Students</a:t>
            </a:r>
          </a:p>
          <a:p>
            <a:pPr defTabSz="914400">
              <a:tabLst>
                <a:tab pos="2286000" algn="l"/>
                <a:tab pos="2514600" algn="l"/>
              </a:tabLst>
            </a:pPr>
            <a:r>
              <a:rPr lang="en-US" sz="2000" dirty="0"/>
              <a:t>Nguyen </a:t>
            </a:r>
            <a:r>
              <a:rPr lang="en-US" sz="2000" dirty="0" err="1"/>
              <a:t>Thanh</a:t>
            </a:r>
            <a:r>
              <a:rPr lang="en-US" sz="2000" dirty="0"/>
              <a:t> Tam	-	51203264</a:t>
            </a:r>
          </a:p>
          <a:p>
            <a:pPr defTabSz="914400">
              <a:tabLst>
                <a:tab pos="2286000" algn="l"/>
                <a:tab pos="2514600" algn="l"/>
              </a:tabLst>
            </a:pPr>
            <a:r>
              <a:rPr lang="en-US" sz="2000" dirty="0"/>
              <a:t>Nguyen </a:t>
            </a:r>
            <a:r>
              <a:rPr lang="en-US" sz="2000" dirty="0" err="1"/>
              <a:t>Thanh</a:t>
            </a:r>
            <a:r>
              <a:rPr lang="en-US" sz="2000" dirty="0"/>
              <a:t> Tung	-	51204401</a:t>
            </a:r>
          </a:p>
          <a:p>
            <a:pPr defTabSz="914400">
              <a:tabLst>
                <a:tab pos="2286000" algn="l"/>
                <a:tab pos="2514600" algn="l"/>
              </a:tabLst>
            </a:pPr>
            <a:r>
              <a:rPr lang="en-US" sz="2000" dirty="0"/>
              <a:t>Bui </a:t>
            </a:r>
            <a:r>
              <a:rPr lang="en-US" sz="2000" dirty="0" err="1"/>
              <a:t>Quang</a:t>
            </a:r>
            <a:r>
              <a:rPr lang="en-US" sz="2000" dirty="0"/>
              <a:t> </a:t>
            </a:r>
            <a:r>
              <a:rPr lang="en-US" sz="2000" dirty="0" err="1"/>
              <a:t>Vinh</a:t>
            </a:r>
            <a:r>
              <a:rPr lang="en-US" sz="2000" dirty="0"/>
              <a:t>	-	51204518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2.1. System’s requirements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038" y="1667094"/>
            <a:ext cx="10245857" cy="1785408"/>
          </a:xfrm>
        </p:spPr>
        <p:txBody>
          <a:bodyPr/>
          <a:lstStyle/>
          <a:p>
            <a:r>
              <a:rPr lang="en-US" dirty="0" smtClean="0"/>
              <a:t>Functional requirements</a:t>
            </a:r>
          </a:p>
          <a:p>
            <a:pPr lvl="1"/>
            <a:r>
              <a:rPr lang="en-US" dirty="0" smtClean="0"/>
              <a:t>Register</a:t>
            </a:r>
          </a:p>
          <a:p>
            <a:pPr lvl="1"/>
            <a:r>
              <a:rPr lang="en-US" dirty="0" smtClean="0"/>
              <a:t>Login, logout</a:t>
            </a:r>
          </a:p>
          <a:p>
            <a:pPr lvl="1"/>
            <a:r>
              <a:rPr lang="en-US" dirty="0" smtClean="0"/>
              <a:t>Basic actions (add, modify, delete) with home, mode, device, scenario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037" y="3701952"/>
            <a:ext cx="10245857" cy="1785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Non-functional requirements</a:t>
            </a:r>
          </a:p>
          <a:p>
            <a:pPr lvl="1"/>
            <a:r>
              <a:rPr lang="en-US" dirty="0" smtClean="0"/>
              <a:t>Decrypt password</a:t>
            </a:r>
          </a:p>
          <a:p>
            <a:pPr lvl="1"/>
            <a:r>
              <a:rPr lang="en-US" dirty="0" smtClean="0"/>
              <a:t>Authenticate &amp; authorize user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0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2.2. System’s </a:t>
            </a:r>
            <a:r>
              <a:rPr lang="en-US" b="1" dirty="0"/>
              <a:t>overview</a:t>
            </a:r>
          </a:p>
        </p:txBody>
      </p:sp>
      <p:pic>
        <p:nvPicPr>
          <p:cNvPr id="6" name="Picture 5" descr="p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3373" y="2017410"/>
            <a:ext cx="2030745" cy="1846594"/>
          </a:xfrm>
          <a:prstGeom prst="rect">
            <a:avLst/>
          </a:prstGeom>
        </p:spPr>
      </p:pic>
      <p:pic>
        <p:nvPicPr>
          <p:cNvPr id="10" name="Content Placeholder 9" descr="control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8638039" y="2183146"/>
            <a:ext cx="1400185" cy="1400185"/>
          </a:xfrm>
          <a:prstGeom prst="rect">
            <a:avLst/>
          </a:prstGeom>
        </p:spPr>
      </p:pic>
      <p:pic>
        <p:nvPicPr>
          <p:cNvPr id="11" name="Picture 10" descr="hous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948" y="5172748"/>
            <a:ext cx="1506231" cy="1506231"/>
          </a:xfrm>
          <a:prstGeom prst="rect">
            <a:avLst/>
          </a:prstGeom>
        </p:spPr>
      </p:pic>
      <p:sp>
        <p:nvSpPr>
          <p:cNvPr id="12" name="Text Box 11"/>
          <p:cNvSpPr txBox="1"/>
          <p:nvPr/>
        </p:nvSpPr>
        <p:spPr>
          <a:xfrm>
            <a:off x="1047836" y="4003069"/>
            <a:ext cx="1654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Mobile App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4533900" y="3954780"/>
            <a:ext cx="217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Raspberry Pi Server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8383402" y="3954809"/>
            <a:ext cx="18453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Device Controller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11</a:t>
            </a:fld>
            <a:endParaRPr lang="en-US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9063355" y="4431665"/>
            <a:ext cx="0" cy="6902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0" y="1935480"/>
            <a:ext cx="1092835" cy="193675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468245" y="2712085"/>
            <a:ext cx="173101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/>
        </p:nvSpPr>
        <p:spPr>
          <a:xfrm>
            <a:off x="2544531" y="2303809"/>
            <a:ext cx="1654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Send request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999605" y="2345690"/>
            <a:ext cx="916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Call API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2484755" y="3103880"/>
            <a:ext cx="166306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2544531" y="3244879"/>
            <a:ext cx="1654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Returned value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696075" y="2783840"/>
            <a:ext cx="1731010" cy="19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6638925" y="3124835"/>
            <a:ext cx="177419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7037070" y="3215005"/>
            <a:ext cx="841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Result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 flipV="1">
            <a:off x="9518015" y="4420235"/>
            <a:ext cx="6985" cy="650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9672320" y="4456430"/>
            <a:ext cx="133921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 data from sensor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7739380" y="4597400"/>
            <a:ext cx="1271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Take action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3</a:t>
            </a:r>
            <a:r>
              <a:rPr lang="en-US" b="1" dirty="0" smtClean="0"/>
              <a:t>. </a:t>
            </a:r>
            <a:r>
              <a:rPr lang="en-US" b="1" dirty="0" smtClean="0"/>
              <a:t>Front-end design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12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26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3" y="2160852"/>
            <a:ext cx="2191333" cy="3880628"/>
          </a:xfrm>
        </p:spPr>
      </p:pic>
      <p:sp>
        <p:nvSpPr>
          <p:cNvPr id="5" name="TextBox 4"/>
          <p:cNvSpPr txBox="1"/>
          <p:nvPr/>
        </p:nvSpPr>
        <p:spPr>
          <a:xfrm>
            <a:off x="3251532" y="2272644"/>
            <a:ext cx="7011670" cy="2228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A central place to view and manage multiple </a:t>
            </a:r>
          </a:p>
          <a:p>
            <a:r>
              <a:rPr lang="en-US" sz="2800" dirty="0" smtClean="0"/>
              <a:t>device types in the home</a:t>
            </a:r>
          </a:p>
          <a:p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Switching between modes quickly and easily </a:t>
            </a:r>
          </a:p>
          <a:p>
            <a:r>
              <a:rPr lang="en-US" sz="2800" dirty="0" smtClean="0"/>
              <a:t>to activate different scenarios</a:t>
            </a:r>
            <a:endParaRPr sz="2800" dirty="0"/>
          </a:p>
        </p:txBody>
      </p:sp>
      <p:sp>
        <p:nvSpPr>
          <p:cNvPr id="3" name="Text Box 2"/>
          <p:cNvSpPr txBox="1"/>
          <p:nvPr/>
        </p:nvSpPr>
        <p:spPr>
          <a:xfrm>
            <a:off x="731520" y="1461135"/>
            <a:ext cx="67297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+mn-ea"/>
              </a:rPr>
              <a:t>Manage various device types and modes:</a:t>
            </a:r>
            <a:endParaRPr lang="en-US" sz="2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13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3.1. Functionalities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93" y="2160852"/>
            <a:ext cx="2191333" cy="3880628"/>
          </a:xfrm>
        </p:spPr>
      </p:pic>
      <p:sp>
        <p:nvSpPr>
          <p:cNvPr id="5" name="TextBox 4"/>
          <p:cNvSpPr txBox="1"/>
          <p:nvPr/>
        </p:nvSpPr>
        <p:spPr>
          <a:xfrm>
            <a:off x="3226998" y="2240303"/>
            <a:ext cx="7018655" cy="30822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Easily adding, removing, modifying scripts of </a:t>
            </a:r>
          </a:p>
          <a:p>
            <a:r>
              <a:rPr lang="en-US" sz="2800" dirty="0" smtClean="0"/>
              <a:t>different types for each devices</a:t>
            </a:r>
          </a:p>
          <a:p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Combining various scripts in various devices </a:t>
            </a:r>
          </a:p>
          <a:p>
            <a:r>
              <a:rPr lang="en-US" sz="2800" dirty="0" smtClean="0"/>
              <a:t>to produce endless scenarios for home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smtClean="0"/>
              <a:t>Controlling home now like writing a story</a:t>
            </a:r>
            <a:endParaRPr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48" y="2160852"/>
            <a:ext cx="2191334" cy="3880628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753110" y="1482090"/>
            <a:ext cx="80829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ym typeface="+mn-ea"/>
              </a:rPr>
              <a:t>Control devices through customizable scripts:</a:t>
            </a:r>
            <a:endParaRPr lang="en-US" sz="28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14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3.1. </a:t>
            </a:r>
            <a:r>
              <a:rPr lang="en-US" b="1" dirty="0" smtClean="0"/>
              <a:t>Functionalities (cont.)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09" y="193628"/>
            <a:ext cx="11031567" cy="6527947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15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ym typeface="+mn-ea"/>
              </a:rPr>
              <a:t>3.2. </a:t>
            </a:r>
            <a:r>
              <a:rPr lang="en-US" b="1" dirty="0" smtClean="0">
                <a:sym typeface="+mn-ea"/>
              </a:rPr>
              <a:t>UI 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818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16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3.3. Native </a:t>
            </a:r>
            <a:r>
              <a:rPr lang="en-US" b="1" dirty="0" err="1" smtClean="0">
                <a:sym typeface="+mn-ea"/>
              </a:rPr>
              <a:t>vs</a:t>
            </a:r>
            <a:r>
              <a:rPr lang="en-US" b="1" dirty="0">
                <a:sym typeface="+mn-ea"/>
              </a:rPr>
              <a:t> H</a:t>
            </a:r>
            <a:r>
              <a:rPr lang="en-US" b="1" dirty="0" smtClean="0">
                <a:sym typeface="+mn-ea"/>
              </a:rPr>
              <a:t>ybrid application development</a:t>
            </a:r>
            <a:endParaRPr lang="en-US" dirty="0"/>
          </a:p>
        </p:txBody>
      </p:sp>
      <p:pic>
        <p:nvPicPr>
          <p:cNvPr id="4098" name="Picture 2" descr="Hình ảnh có liên qua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753" y="1690714"/>
            <a:ext cx="769563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4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17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3.4. Front-end technologies</a:t>
            </a:r>
            <a:endParaRPr lang="en-US" dirty="0"/>
          </a:p>
        </p:txBody>
      </p:sp>
      <p:pic>
        <p:nvPicPr>
          <p:cNvPr id="5128" name="Picture 8" descr="Kết quả hình ảnh cho angular js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14" y="1810155"/>
            <a:ext cx="5673847" cy="147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368" y="3903851"/>
            <a:ext cx="6562773" cy="195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2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4</a:t>
            </a:r>
            <a:r>
              <a:rPr lang="en-US" b="1" dirty="0" smtClean="0"/>
              <a:t>. </a:t>
            </a:r>
            <a:r>
              <a:rPr lang="en-US" b="1" dirty="0" smtClean="0"/>
              <a:t>Back-end design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2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.1. </a:t>
            </a:r>
            <a:r>
              <a:rPr lang="en-US" b="1" dirty="0"/>
              <a:t>General picture </a:t>
            </a:r>
            <a:r>
              <a:rPr lang="en-US" b="1" dirty="0" smtClean="0"/>
              <a:t>of Back-end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19</a:t>
            </a:fld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2452" y="1392164"/>
            <a:ext cx="6084877" cy="546583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048" y="1825650"/>
            <a:ext cx="10513686" cy="4530793"/>
          </a:xfrm>
        </p:spPr>
        <p:txBody>
          <a:bodyPr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/>
              <a:t>Introduction</a:t>
            </a:r>
          </a:p>
          <a:p>
            <a:pPr marL="514350" indent="-514350">
              <a:buAutoNum type="arabicPeriod"/>
            </a:pPr>
            <a:r>
              <a:rPr lang="en-US" dirty="0"/>
              <a:t>System’s requirements </a:t>
            </a:r>
            <a:r>
              <a:rPr lang="en-US" dirty="0" smtClean="0"/>
              <a:t>and overview</a:t>
            </a:r>
          </a:p>
          <a:p>
            <a:pPr marL="514350" indent="-514350">
              <a:buAutoNum type="arabicPeriod"/>
            </a:pPr>
            <a:r>
              <a:rPr lang="en-US" dirty="0" smtClean="0"/>
              <a:t>Front-end design</a:t>
            </a:r>
          </a:p>
          <a:p>
            <a:pPr marL="514350" indent="-514350">
              <a:buAutoNum type="arabicPeriod"/>
            </a:pPr>
            <a:r>
              <a:rPr lang="en-US" dirty="0" smtClean="0"/>
              <a:t>Back-end design</a:t>
            </a:r>
          </a:p>
          <a:p>
            <a:pPr marL="514350" indent="-514350">
              <a:buAutoNum type="arabicPeriod"/>
            </a:pPr>
            <a:r>
              <a:rPr lang="en-US" dirty="0" smtClean="0"/>
              <a:t>Module </a:t>
            </a:r>
            <a:r>
              <a:rPr lang="en-US" dirty="0"/>
              <a:t>d</a:t>
            </a:r>
            <a:r>
              <a:rPr lang="en-US" dirty="0" smtClean="0"/>
              <a:t>evice controller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smtClean="0"/>
              <a:t>Demonstration and result’s estimation</a:t>
            </a: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Discussion</a:t>
            </a:r>
          </a:p>
          <a:p>
            <a:pPr marL="514350" indent="-514350">
              <a:buAutoNum type="arabicPeriod"/>
            </a:pPr>
            <a:r>
              <a:rPr lang="en-US" dirty="0" smtClean="0"/>
              <a:t>Conclusion</a:t>
            </a:r>
          </a:p>
          <a:p>
            <a:pPr marL="514350" indent="-514350">
              <a:buAutoNum type="arabicPeriod"/>
            </a:pPr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048" y="57125"/>
            <a:ext cx="10123868" cy="6800875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.2. Database design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1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21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4</a:t>
            </a:r>
            <a:r>
              <a:rPr lang="en-US" b="1" dirty="0" smtClean="0">
                <a:sym typeface="+mn-ea"/>
              </a:rPr>
              <a:t>.3. Back-end technologies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41" y="1690714"/>
            <a:ext cx="5079365" cy="2539682"/>
          </a:xfrm>
          <a:prstGeom prst="rect">
            <a:avLst/>
          </a:prstGeom>
        </p:spPr>
      </p:pic>
      <p:pic>
        <p:nvPicPr>
          <p:cNvPr id="6146" name="Picture 2" descr="Hình ảnh có liên qu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385" y="3820871"/>
            <a:ext cx="5459012" cy="233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654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22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4</a:t>
            </a:r>
            <a:r>
              <a:rPr lang="en-US" b="1" dirty="0" smtClean="0">
                <a:sym typeface="+mn-ea"/>
              </a:rPr>
              <a:t>.4. </a:t>
            </a:r>
            <a:r>
              <a:rPr lang="en-US" b="1" dirty="0" err="1" smtClean="0">
                <a:sym typeface="+mn-ea"/>
              </a:rPr>
              <a:t>RESTFul</a:t>
            </a:r>
            <a:r>
              <a:rPr lang="en-US" b="1" dirty="0" smtClean="0">
                <a:sym typeface="+mn-ea"/>
              </a:rPr>
              <a:t> Web </a:t>
            </a:r>
            <a:r>
              <a:rPr lang="en-US" b="1" dirty="0" smtClean="0">
                <a:sym typeface="+mn-ea"/>
              </a:rPr>
              <a:t>Service - </a:t>
            </a:r>
            <a:r>
              <a:rPr lang="en-US" b="1" dirty="0" smtClean="0">
                <a:sym typeface="+mn-ea"/>
              </a:rPr>
              <a:t>Communicate between client and server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22" y="2008262"/>
            <a:ext cx="8071483" cy="381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.5. </a:t>
            </a:r>
            <a:r>
              <a:rPr lang="en-US" b="1" dirty="0" smtClean="0"/>
              <a:t>Concept of scenario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User’s scenario </a:t>
            </a:r>
            <a:r>
              <a:rPr lang="en-US" dirty="0" smtClean="0"/>
              <a:t>is described in natural language.</a:t>
            </a:r>
          </a:p>
          <a:p>
            <a:r>
              <a:rPr lang="en-US" dirty="0" smtClean="0"/>
              <a:t>Scenario used to store in the database called </a:t>
            </a:r>
            <a:r>
              <a:rPr lang="en-US" b="1" dirty="0" smtClean="0"/>
              <a:t>script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System “read”, “understand” and run </a:t>
            </a:r>
            <a:r>
              <a:rPr lang="en-US" b="1" dirty="0" smtClean="0"/>
              <a:t>scenario</a:t>
            </a:r>
            <a:r>
              <a:rPr lang="en-US" dirty="0" smtClean="0"/>
              <a:t>, which is represented by data structure and is stored in the memory of the system.</a:t>
            </a:r>
            <a:endParaRPr lang="en-US" dirty="0"/>
          </a:p>
        </p:txBody>
      </p:sp>
      <p:pic>
        <p:nvPicPr>
          <p:cNvPr id="7170" name="Picture 2" descr="Kết quả hình ảnh cho scen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441" y="3659025"/>
            <a:ext cx="2886728" cy="287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ết quả hình ảnh cho natural langu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72" y="4421644"/>
            <a:ext cx="2767087" cy="159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746" y="4093436"/>
            <a:ext cx="1918293" cy="19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1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57" y="1152831"/>
            <a:ext cx="8353117" cy="5568744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.6. </a:t>
            </a:r>
            <a:r>
              <a:rPr lang="en-US" b="1" dirty="0" smtClean="0"/>
              <a:t>Data structure of scenario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94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.7. Kind </a:t>
            </a:r>
            <a:r>
              <a:rPr lang="en-US" b="1" dirty="0" smtClean="0"/>
              <a:t>of scenarios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5307" y="1755372"/>
            <a:ext cx="10513695" cy="3994150"/>
          </a:xfrm>
        </p:spPr>
        <p:txBody>
          <a:bodyPr>
            <a:noAutofit/>
          </a:bodyPr>
          <a:lstStyle/>
          <a:p>
            <a:r>
              <a:rPr lang="en-US" sz="2400" dirty="0" smtClean="0"/>
              <a:t>3 supported kinds of scenarios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800" b="1" dirty="0" smtClean="0"/>
              <a:t> </a:t>
            </a:r>
            <a:r>
              <a:rPr lang="en-US" b="1" dirty="0" smtClean="0"/>
              <a:t>If </a:t>
            </a:r>
            <a:r>
              <a:rPr lang="en-US" i="1" dirty="0" smtClean="0"/>
              <a:t>condition </a:t>
            </a:r>
            <a:r>
              <a:rPr lang="en-US" b="1" dirty="0" smtClean="0"/>
              <a:t>Then </a:t>
            </a:r>
            <a:r>
              <a:rPr lang="en-US" i="1" dirty="0" smtClean="0"/>
              <a:t>action</a:t>
            </a:r>
          </a:p>
          <a:p>
            <a:pPr marL="457200" lvl="1" indent="0">
              <a:buNone/>
            </a:pPr>
            <a:r>
              <a:rPr lang="en-US" dirty="0" smtClean="0"/>
              <a:t>Ex</a:t>
            </a:r>
            <a:r>
              <a:rPr lang="en-US" dirty="0" smtClean="0"/>
              <a:t>: </a:t>
            </a:r>
            <a:r>
              <a:rPr lang="en-US" b="1" dirty="0" smtClean="0"/>
              <a:t>If</a:t>
            </a:r>
            <a:r>
              <a:rPr lang="en-US" dirty="0" smtClean="0"/>
              <a:t> </a:t>
            </a:r>
            <a:r>
              <a:rPr lang="en-US" i="1" dirty="0" smtClean="0"/>
              <a:t>motion sensor detects moving object in front of door</a:t>
            </a:r>
            <a:r>
              <a:rPr lang="en-US" dirty="0" smtClean="0"/>
              <a:t> </a:t>
            </a:r>
            <a:r>
              <a:rPr lang="en-US" b="1" dirty="0" smtClean="0"/>
              <a:t>Then </a:t>
            </a:r>
            <a:r>
              <a:rPr lang="en-US" i="1" dirty="0" smtClean="0"/>
              <a:t>turn on buzzer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 smtClean="0"/>
              <a:t> From </a:t>
            </a:r>
            <a:r>
              <a:rPr lang="en-US" i="1" dirty="0" smtClean="0"/>
              <a:t>start</a:t>
            </a:r>
            <a:r>
              <a:rPr lang="en-US" b="1" dirty="0" smtClean="0"/>
              <a:t> To </a:t>
            </a:r>
            <a:r>
              <a:rPr lang="en-US" i="1" dirty="0" smtClean="0"/>
              <a:t>end </a:t>
            </a:r>
            <a:r>
              <a:rPr lang="en-US" b="1" dirty="0"/>
              <a:t>D</a:t>
            </a:r>
            <a:r>
              <a:rPr lang="en-US" b="1" dirty="0" smtClean="0"/>
              <a:t>o </a:t>
            </a:r>
            <a:r>
              <a:rPr lang="en-US" i="1" dirty="0" smtClean="0"/>
              <a:t>action</a:t>
            </a:r>
          </a:p>
          <a:p>
            <a:pPr marL="457200" lvl="1" indent="0">
              <a:buNone/>
            </a:pPr>
            <a:r>
              <a:rPr lang="en-US" dirty="0" smtClean="0"/>
              <a:t>Ex: </a:t>
            </a:r>
            <a:r>
              <a:rPr lang="en-US" b="1" dirty="0" smtClean="0"/>
              <a:t>From </a:t>
            </a:r>
            <a:r>
              <a:rPr lang="en-US" i="1" dirty="0" smtClean="0"/>
              <a:t>17h00 </a:t>
            </a:r>
            <a:r>
              <a:rPr lang="en-US" b="1" dirty="0" smtClean="0"/>
              <a:t>To </a:t>
            </a:r>
            <a:r>
              <a:rPr lang="en-US" i="1" dirty="0" smtClean="0"/>
              <a:t>23h00 </a:t>
            </a:r>
            <a:r>
              <a:rPr lang="en-US" b="1" dirty="0" smtClean="0"/>
              <a:t>Do </a:t>
            </a:r>
            <a:r>
              <a:rPr lang="en-US" i="1" dirty="0" smtClean="0"/>
              <a:t>turn on light in living room</a:t>
            </a:r>
          </a:p>
          <a:p>
            <a:pPr marL="457200" lvl="1" indent="0">
              <a:buNone/>
            </a:pPr>
            <a:endParaRPr lang="en-US" i="1" dirty="0" smtClean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b="1" dirty="0" smtClean="0"/>
              <a:t> Custom type </a:t>
            </a:r>
            <a:r>
              <a:rPr lang="en-US" dirty="0" smtClean="0"/>
              <a:t>(allow </a:t>
            </a:r>
            <a:r>
              <a:rPr lang="en-US" dirty="0" smtClean="0"/>
              <a:t>nested conditions and multiple </a:t>
            </a:r>
            <a:r>
              <a:rPr lang="en-US" dirty="0" smtClean="0"/>
              <a:t>actions)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Ex: </a:t>
            </a:r>
            <a:r>
              <a:rPr lang="en-US" b="1" dirty="0" smtClean="0"/>
              <a:t>If </a:t>
            </a:r>
            <a:r>
              <a:rPr lang="en-US" i="1" dirty="0" smtClean="0"/>
              <a:t>temperature between 35 and 45</a:t>
            </a:r>
            <a:r>
              <a:rPr lang="en-US" dirty="0" smtClean="0"/>
              <a:t> </a:t>
            </a:r>
            <a:r>
              <a:rPr lang="en-US" b="1" dirty="0" smtClean="0"/>
              <a:t>Then </a:t>
            </a:r>
            <a:r>
              <a:rPr lang="en-US" i="1" dirty="0" smtClean="0"/>
              <a:t>turn on buzzer</a:t>
            </a:r>
            <a:r>
              <a:rPr lang="en-US" dirty="0" smtClean="0"/>
              <a:t> </a:t>
            </a:r>
            <a:r>
              <a:rPr lang="en-US" b="1" dirty="0" smtClean="0"/>
              <a:t>And </a:t>
            </a:r>
            <a:r>
              <a:rPr lang="en-US" i="1" dirty="0" smtClean="0"/>
              <a:t>turn off light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.8. Input scenarios on real application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26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644" y="2062056"/>
            <a:ext cx="3452159" cy="3741744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158" y="2271561"/>
            <a:ext cx="3450521" cy="279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9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.9. </a:t>
            </a:r>
            <a:r>
              <a:rPr lang="en-US" b="1" dirty="0" smtClean="0"/>
              <a:t>Syntax for scenario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938" y="83916"/>
            <a:ext cx="6622990" cy="671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17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.10. DFD when add, update, delete scenario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28</a:t>
            </a:fld>
            <a:endParaRPr lang="en-US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352" y="262524"/>
            <a:ext cx="8785077" cy="6459051"/>
          </a:xfrm>
        </p:spPr>
      </p:pic>
    </p:spTree>
    <p:extLst>
      <p:ext uri="{BB962C8B-B14F-4D97-AF65-F5344CB8AC3E}">
        <p14:creationId xmlns:p14="http://schemas.microsoft.com/office/powerpoint/2010/main" val="63198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4</a:t>
            </a:r>
            <a:r>
              <a:rPr lang="en-US" b="1" dirty="0" smtClean="0"/>
              <a:t>.11. What is valid scenario ?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29</a:t>
            </a:fld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38047" y="1690714"/>
            <a:ext cx="10513409" cy="127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Compare to itself: right syntax and not self-conflicted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temperature is smaller than 30 </a:t>
            </a:r>
            <a:r>
              <a:rPr lang="en-US" dirty="0"/>
              <a:t>C</a:t>
            </a:r>
            <a:r>
              <a:rPr lang="en-US" dirty="0" smtClean="0"/>
              <a:t>elsius then turn off light 1.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</a:t>
            </a:r>
            <a:r>
              <a:rPr lang="en-US" dirty="0"/>
              <a:t>temperature is </a:t>
            </a:r>
            <a:r>
              <a:rPr lang="en-US" dirty="0" smtClean="0"/>
              <a:t>larger than 40 </a:t>
            </a:r>
            <a:r>
              <a:rPr lang="en-US" dirty="0"/>
              <a:t>Celsius then turn </a:t>
            </a:r>
            <a:r>
              <a:rPr lang="en-US" dirty="0" smtClean="0"/>
              <a:t>on </a:t>
            </a:r>
            <a:r>
              <a:rPr lang="en-US" dirty="0"/>
              <a:t>light 1.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838048" y="3363266"/>
            <a:ext cx="10513409" cy="2328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Compare to others in same mode of same home: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conflicted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potential conflicted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duplicated scenario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Not same name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1.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4</a:t>
            </a:r>
            <a:r>
              <a:rPr lang="en-US" b="1" dirty="0" smtClean="0"/>
              <a:t>.12. </a:t>
            </a:r>
            <a:r>
              <a:rPr lang="en-US" b="1" dirty="0" smtClean="0"/>
              <a:t>Conflicted </a:t>
            </a:r>
            <a:r>
              <a:rPr lang="en-US" b="1" dirty="0" smtClean="0"/>
              <a:t>scenario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375" y="1950418"/>
            <a:ext cx="10513409" cy="2638673"/>
          </a:xfrm>
        </p:spPr>
        <p:txBody>
          <a:bodyPr/>
          <a:lstStyle/>
          <a:p>
            <a:r>
              <a:rPr lang="en-US" sz="2400" dirty="0" smtClean="0"/>
              <a:t>Generally</a:t>
            </a:r>
            <a:r>
              <a:rPr lang="en-US" sz="2400" dirty="0" smtClean="0"/>
              <a:t>, “same conditions” but </a:t>
            </a:r>
            <a:r>
              <a:rPr lang="en-US" sz="2400" dirty="0" smtClean="0"/>
              <a:t>counter-action.</a:t>
            </a:r>
          </a:p>
          <a:p>
            <a:r>
              <a:rPr lang="en-US" sz="2400" dirty="0" smtClean="0"/>
              <a:t>For example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light 1 is on then turn off light 2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light 1 is on then turn on light 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7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4</a:t>
            </a:r>
            <a:r>
              <a:rPr lang="en-US" b="1" dirty="0" smtClean="0"/>
              <a:t>.13</a:t>
            </a:r>
            <a:r>
              <a:rPr lang="en-US" b="1" dirty="0" smtClean="0"/>
              <a:t>. </a:t>
            </a:r>
            <a:r>
              <a:rPr lang="en-US" b="1" dirty="0" smtClean="0"/>
              <a:t>Potential conflicted </a:t>
            </a:r>
            <a:r>
              <a:rPr lang="en-US" b="1" dirty="0" smtClean="0"/>
              <a:t>scenario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4375" y="1950419"/>
            <a:ext cx="10513409" cy="1279892"/>
          </a:xfrm>
        </p:spPr>
        <p:txBody>
          <a:bodyPr/>
          <a:lstStyle/>
          <a:p>
            <a:r>
              <a:rPr lang="en-US" sz="2400" dirty="0" smtClean="0"/>
              <a:t>Have at least one confliction in scenario and </a:t>
            </a:r>
            <a:r>
              <a:rPr lang="en-US" sz="2400" dirty="0" smtClean="0"/>
              <a:t>maybe </a:t>
            </a:r>
            <a:r>
              <a:rPr lang="en-US" sz="2400" dirty="0" smtClean="0"/>
              <a:t>happen in some situations.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From 12:40 To 15:30 then turn off light 1.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If motion sensor detects human in front of door then turn on light 1.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8048" y="3513485"/>
            <a:ext cx="10513409" cy="127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Overlapped time range or value range in condition.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From 12:40 To 15:30 then turn on light 1.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From </a:t>
            </a:r>
            <a:r>
              <a:rPr lang="en-US" dirty="0" smtClean="0"/>
              <a:t>15:00 </a:t>
            </a:r>
            <a:r>
              <a:rPr lang="en-US" dirty="0"/>
              <a:t>To </a:t>
            </a:r>
            <a:r>
              <a:rPr lang="en-US" dirty="0" smtClean="0"/>
              <a:t>17:30 </a:t>
            </a:r>
            <a:r>
              <a:rPr lang="en-US" dirty="0"/>
              <a:t>then turn off light 1.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0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.14. </a:t>
            </a:r>
            <a:r>
              <a:rPr lang="en-US" b="1" dirty="0" smtClean="0"/>
              <a:t>Scenario Running Strategy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038" y="1909861"/>
            <a:ext cx="10513695" cy="2799080"/>
          </a:xfrm>
        </p:spPr>
        <p:txBody>
          <a:bodyPr/>
          <a:lstStyle/>
          <a:p>
            <a:r>
              <a:rPr lang="en-US" sz="2400" dirty="0" smtClean="0"/>
              <a:t>Each scenario is managed by a separate thread.</a:t>
            </a:r>
          </a:p>
          <a:p>
            <a:r>
              <a:rPr lang="en-US" sz="2400" dirty="0" smtClean="0"/>
              <a:t>Server also keep track status of these scenarios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smtClean="0"/>
              <a:t>Running: it’s in running state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n-US" sz="2400" dirty="0" smtClean="0"/>
              <a:t>Stopping: it’s stopping at the moment because of disabling home, device, scenario temporarily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400" dirty="0" smtClean="0"/>
              <a:t> Stop forever: it is not available now and will be remove soon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4</a:t>
            </a:r>
            <a:r>
              <a:rPr lang="en-US" b="1" dirty="0" smtClean="0"/>
              <a:t>.15. </a:t>
            </a:r>
            <a:r>
              <a:rPr lang="en-US" b="1" dirty="0" smtClean="0"/>
              <a:t>Scenario Running </a:t>
            </a:r>
            <a:r>
              <a:rPr lang="en-US" b="1" dirty="0" smtClean="0"/>
              <a:t>Strategy - Flowchart 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364" y="1324598"/>
            <a:ext cx="8655015" cy="5533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0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5. Module device controller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34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99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5</a:t>
            </a:r>
            <a:r>
              <a:rPr lang="en-US" b="1" dirty="0" smtClean="0"/>
              <a:t>.1. </a:t>
            </a:r>
            <a:r>
              <a:rPr lang="en-US" b="1" dirty="0"/>
              <a:t>Device controller</a:t>
            </a:r>
          </a:p>
        </p:txBody>
      </p:sp>
      <p:pic>
        <p:nvPicPr>
          <p:cNvPr id="6" name="Picture 5" descr="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83" y="2399045"/>
            <a:ext cx="2030745" cy="1846594"/>
          </a:xfrm>
          <a:prstGeom prst="rect">
            <a:avLst/>
          </a:prstGeom>
        </p:spPr>
      </p:pic>
      <p:pic>
        <p:nvPicPr>
          <p:cNvPr id="8" name="Content Placeholder 7" descr="temp-sensor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227185" y="856615"/>
            <a:ext cx="834390" cy="834390"/>
          </a:xfrm>
          <a:prstGeom prst="rect">
            <a:avLst/>
          </a:prstGeom>
        </p:spPr>
      </p:pic>
      <p:pic>
        <p:nvPicPr>
          <p:cNvPr id="10" name="Content Placeholder 9" descr="control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5556885" y="2700020"/>
            <a:ext cx="1243965" cy="1243965"/>
          </a:xfrm>
          <a:prstGeom prst="rect">
            <a:avLst/>
          </a:prstGeom>
        </p:spPr>
      </p:pic>
      <p:sp>
        <p:nvSpPr>
          <p:cNvPr id="13" name="Text Box 12"/>
          <p:cNvSpPr txBox="1"/>
          <p:nvPr/>
        </p:nvSpPr>
        <p:spPr>
          <a:xfrm>
            <a:off x="1193800" y="4282440"/>
            <a:ext cx="2227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Raspberry Pi Server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5256662" y="4208174"/>
            <a:ext cx="1845324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Device Controller</a:t>
            </a:r>
          </a:p>
        </p:txBody>
      </p:sp>
      <p:pic>
        <p:nvPicPr>
          <p:cNvPr id="9" name="Picture 8" descr="motion_detec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6795" y="1691005"/>
            <a:ext cx="852170" cy="852170"/>
          </a:xfrm>
          <a:prstGeom prst="rect">
            <a:avLst/>
          </a:prstGeom>
        </p:spPr>
      </p:pic>
      <p:pic>
        <p:nvPicPr>
          <p:cNvPr id="11" name="Picture 10" descr="light-senso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9395" y="592455"/>
            <a:ext cx="1098550" cy="1098550"/>
          </a:xfrm>
          <a:prstGeom prst="rect">
            <a:avLst/>
          </a:prstGeom>
        </p:spPr>
      </p:pic>
      <p:pic>
        <p:nvPicPr>
          <p:cNvPr id="12" name="Picture 11" descr="l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5010" y="4425315"/>
            <a:ext cx="751205" cy="751205"/>
          </a:xfrm>
          <a:prstGeom prst="rect">
            <a:avLst/>
          </a:prstGeom>
        </p:spPr>
      </p:pic>
      <p:pic>
        <p:nvPicPr>
          <p:cNvPr id="15" name="Picture 14" descr="camera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96270" y="4308475"/>
            <a:ext cx="868045" cy="868045"/>
          </a:xfrm>
          <a:prstGeom prst="rect">
            <a:avLst/>
          </a:prstGeom>
        </p:spPr>
      </p:pic>
      <p:pic>
        <p:nvPicPr>
          <p:cNvPr id="16" name="Picture 15" descr="buzzer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62540" y="5176520"/>
            <a:ext cx="907415" cy="907415"/>
          </a:xfrm>
          <a:prstGeom prst="rect">
            <a:avLst/>
          </a:prstGeom>
        </p:spPr>
      </p:pic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35</a:t>
            </a:fld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467600" y="1814195"/>
            <a:ext cx="1830705" cy="1011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Box 18"/>
          <p:cNvSpPr txBox="1"/>
          <p:nvPr/>
        </p:nvSpPr>
        <p:spPr>
          <a:xfrm>
            <a:off x="7274560" y="1691005"/>
            <a:ext cx="1541780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Get data from sensors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7355205" y="3789680"/>
            <a:ext cx="2007235" cy="786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7402830" y="4449445"/>
            <a:ext cx="1750695" cy="642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Take action </a:t>
            </a:r>
          </a:p>
          <a:p>
            <a:r>
              <a:rPr lang="en-US"/>
              <a:t>(turn on/off, ...)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3562350" y="3067050"/>
            <a:ext cx="1766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3695065" y="2552700"/>
            <a:ext cx="1437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Send request</a:t>
            </a:r>
          </a:p>
        </p:txBody>
      </p:sp>
      <p:sp>
        <p:nvSpPr>
          <p:cNvPr id="24" name="Text Box 23"/>
          <p:cNvSpPr txBox="1"/>
          <p:nvPr/>
        </p:nvSpPr>
        <p:spPr>
          <a:xfrm>
            <a:off x="3626485" y="3689350"/>
            <a:ext cx="16014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Returned value</a:t>
            </a:r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500755" y="3549015"/>
            <a:ext cx="17983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5</a:t>
            </a:r>
            <a:r>
              <a:rPr lang="en-US" b="1" dirty="0" smtClean="0">
                <a:sym typeface="+mn-ea"/>
              </a:rPr>
              <a:t>.2. </a:t>
            </a:r>
            <a:r>
              <a:rPr lang="en-US" b="1" dirty="0">
                <a:sym typeface="+mn-ea"/>
              </a:rPr>
              <a:t>Device controller</a:t>
            </a:r>
            <a:endParaRPr lang="en-US" b="1" dirty="0"/>
          </a:p>
        </p:txBody>
      </p:sp>
      <p:pic>
        <p:nvPicPr>
          <p:cNvPr id="6" name="Content Placeholder 5" descr="gpio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940425" y="2949575"/>
            <a:ext cx="5955030" cy="177292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36</a:t>
            </a:fld>
            <a:endParaRPr lang="en-US"/>
          </a:p>
        </p:txBody>
      </p:sp>
      <p:pic>
        <p:nvPicPr>
          <p:cNvPr id="8" name="Content Placeholder 7" descr="temp-sensor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0635" y="1725930"/>
            <a:ext cx="834390" cy="834390"/>
          </a:xfrm>
          <a:prstGeom prst="rect">
            <a:avLst/>
          </a:prstGeom>
        </p:spPr>
      </p:pic>
      <p:pic>
        <p:nvPicPr>
          <p:cNvPr id="12" name="Picture 11" descr="ligh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0690" y="1725930"/>
            <a:ext cx="751205" cy="751205"/>
          </a:xfrm>
          <a:prstGeom prst="rect">
            <a:avLst/>
          </a:prstGeom>
        </p:spPr>
      </p:pic>
      <p:pic>
        <p:nvPicPr>
          <p:cNvPr id="9" name="Picture 8" descr="motion_detecto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915" y="1725930"/>
            <a:ext cx="852170" cy="852170"/>
          </a:xfrm>
          <a:prstGeom prst="rect">
            <a:avLst/>
          </a:prstGeom>
        </p:spPr>
      </p:pic>
      <p:cxnSp>
        <p:nvCxnSpPr>
          <p:cNvPr id="7" name="Elbow Connector 6"/>
          <p:cNvCxnSpPr>
            <a:stCxn id="8" idx="2"/>
          </p:cNvCxnSpPr>
          <p:nvPr/>
        </p:nvCxnSpPr>
        <p:spPr>
          <a:xfrm rot="5400000">
            <a:off x="7668260" y="2776855"/>
            <a:ext cx="601980" cy="13716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stCxn id="9" idx="2"/>
          </p:cNvCxnSpPr>
          <p:nvPr/>
        </p:nvCxnSpPr>
        <p:spPr>
          <a:xfrm rot="5400000">
            <a:off x="9295130" y="2837815"/>
            <a:ext cx="632460" cy="80645"/>
          </a:xfrm>
          <a:prstGeom prst="bentConnector3">
            <a:avLst>
              <a:gd name="adj1" fmla="val 4995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2" idx="2"/>
          </p:cNvCxnSpPr>
          <p:nvPr/>
        </p:nvCxnSpPr>
        <p:spPr>
          <a:xfrm rot="5400000" flipV="1">
            <a:off x="10846435" y="2590800"/>
            <a:ext cx="733425" cy="473710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Box 12"/>
          <p:cNvSpPr txBox="1"/>
          <p:nvPr/>
        </p:nvSpPr>
        <p:spPr>
          <a:xfrm>
            <a:off x="657225" y="2544445"/>
            <a:ext cx="4721225" cy="1557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Each device is controlled by 1 GPIO (General-purpose input/output) of Raspberry Pi.</a:t>
            </a:r>
          </a:p>
          <a:p>
            <a:r>
              <a:rPr lang="en-US" sz="2400"/>
              <a:t>We use Pi4J library to control GPIOs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ym typeface="+mn-ea"/>
              </a:rPr>
              <a:t>5</a:t>
            </a:r>
            <a:r>
              <a:rPr lang="en-US" b="1" dirty="0" smtClean="0">
                <a:sym typeface="+mn-ea"/>
              </a:rPr>
              <a:t>.3. </a:t>
            </a:r>
            <a:r>
              <a:rPr lang="en-US" b="1" dirty="0">
                <a:sym typeface="+mn-ea"/>
              </a:rPr>
              <a:t>Device </a:t>
            </a:r>
            <a:r>
              <a:rPr lang="en-US" b="1" dirty="0" smtClean="0">
                <a:sym typeface="+mn-ea"/>
              </a:rPr>
              <a:t>controller – Detail module design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342" y="1330425"/>
            <a:ext cx="7324725" cy="5391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6</a:t>
            </a:r>
            <a:r>
              <a:rPr lang="en-US" b="1" dirty="0" smtClean="0"/>
              <a:t>. Demonstration and result’s estimation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17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6.1</a:t>
            </a:r>
            <a:r>
              <a:rPr lang="en-US" b="1" dirty="0" smtClean="0"/>
              <a:t>. </a:t>
            </a:r>
            <a:r>
              <a:rPr lang="en-US" b="1" dirty="0" smtClean="0"/>
              <a:t>Demonstration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39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0832" y="1440312"/>
            <a:ext cx="6580406" cy="49161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1.1. Motivation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2" descr="Kết quả hình ảnh cho Iot tr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41" y="1310356"/>
            <a:ext cx="8082571" cy="5388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6.1</a:t>
            </a:r>
            <a:r>
              <a:rPr lang="en-US" b="1" dirty="0" smtClean="0"/>
              <a:t>. Demonstration (cont.)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40</a:t>
            </a:fld>
            <a:endParaRPr lang="en-US"/>
          </a:p>
        </p:txBody>
      </p:sp>
      <p:pic>
        <p:nvPicPr>
          <p:cNvPr id="9218" name="Picture 2" descr="Hình ảnh có liên qu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683" y="2010754"/>
            <a:ext cx="455295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90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6.2</a:t>
            </a:r>
            <a:r>
              <a:rPr lang="en-US" b="1" dirty="0" smtClean="0"/>
              <a:t>. Estimate system – Good things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048" y="1825651"/>
            <a:ext cx="10513686" cy="4351402"/>
          </a:xfrm>
        </p:spPr>
        <p:txBody>
          <a:bodyPr/>
          <a:lstStyle/>
          <a:p>
            <a:r>
              <a:rPr lang="en-US" dirty="0" smtClean="0"/>
              <a:t>From simple to complex scenario can be handled well.</a:t>
            </a:r>
          </a:p>
          <a:p>
            <a:r>
              <a:rPr lang="en-US" dirty="0" smtClean="0"/>
              <a:t>Eliminate correctly scenario that have to be conflicted or potential conflicted with existed ones in same mode.</a:t>
            </a:r>
          </a:p>
          <a:p>
            <a:r>
              <a:rPr lang="en-US" dirty="0" smtClean="0"/>
              <a:t>Only the owner of this home can control one. Otherwise not allow.</a:t>
            </a:r>
          </a:p>
          <a:p>
            <a:r>
              <a:rPr lang="en-US" dirty="0" smtClean="0"/>
              <a:t>Enable or disable home, device cause scenarios start or stop running as expectation.</a:t>
            </a:r>
          </a:p>
          <a:p>
            <a:r>
              <a:rPr lang="en-US" dirty="0" smtClean="0"/>
              <a:t>GUI is simple, provide many functionalities to users.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637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6.3</a:t>
            </a:r>
            <a:r>
              <a:rPr lang="en-US" b="1" dirty="0" smtClean="0"/>
              <a:t>. Estimate system – Need to improve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048" y="1825651"/>
            <a:ext cx="10513686" cy="4351402"/>
          </a:xfrm>
        </p:spPr>
        <p:txBody>
          <a:bodyPr/>
          <a:lstStyle/>
          <a:p>
            <a:r>
              <a:rPr lang="en-US" dirty="0" smtClean="0"/>
              <a:t>GUI is not supported nicely to users for add, update custom scenario.</a:t>
            </a:r>
          </a:p>
          <a:p>
            <a:r>
              <a:rPr lang="en-US" dirty="0" smtClean="0"/>
              <a:t>User’s experience</a:t>
            </a:r>
          </a:p>
          <a:p>
            <a:r>
              <a:rPr lang="en-US" dirty="0" smtClean="0"/>
              <a:t>More choices of conditions, actions, device types, kind of scenarios.</a:t>
            </a:r>
          </a:p>
          <a:p>
            <a:r>
              <a:rPr lang="en-US" dirty="0" smtClean="0"/>
              <a:t>Performance issue when the number of scenarios increase.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577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</a:t>
            </a:r>
            <a:r>
              <a:rPr lang="en-US" b="1" dirty="0" smtClean="0"/>
              <a:t>. Discussion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43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498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7</a:t>
            </a:r>
            <a:r>
              <a:rPr lang="en-US" b="1" dirty="0" smtClean="0"/>
              <a:t>. </a:t>
            </a:r>
            <a:r>
              <a:rPr lang="en-US" b="1" dirty="0" smtClean="0"/>
              <a:t>Discussion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way to resolve the conflicted or potential conflicted scenarios better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US" dirty="0"/>
              <a:t> </a:t>
            </a:r>
            <a:r>
              <a:rPr lang="en-US" dirty="0" smtClean="0"/>
              <a:t>Prior the scenario based on some characteristic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Default scenarios for some kind of device types.</a:t>
            </a:r>
            <a:endParaRPr lang="en-US" dirty="0" smtClean="0"/>
          </a:p>
          <a:p>
            <a:r>
              <a:rPr lang="en-US" dirty="0" smtClean="0"/>
              <a:t>Optimize the way we operate scenarios using multi-threading.</a:t>
            </a:r>
          </a:p>
          <a:p>
            <a:r>
              <a:rPr lang="en-US" dirty="0" smtClean="0"/>
              <a:t>Cloud service solution for multiple user.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44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8</a:t>
            </a:r>
            <a:r>
              <a:rPr lang="en-US" b="1" dirty="0" smtClean="0"/>
              <a:t>. Conclusion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45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34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8.1</a:t>
            </a:r>
            <a:r>
              <a:rPr lang="en-US" b="1" dirty="0" smtClean="0"/>
              <a:t>. What </a:t>
            </a:r>
            <a:r>
              <a:rPr lang="en-US" b="1" dirty="0" smtClean="0"/>
              <a:t>we have done?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able to control devices, sensors via Raspberry Pi.</a:t>
            </a:r>
          </a:p>
          <a:p>
            <a:r>
              <a:rPr lang="en-US" dirty="0" smtClean="0"/>
              <a:t>Can use simple or custom scenario to automate some device’s operation in own home.</a:t>
            </a:r>
          </a:p>
          <a:p>
            <a:r>
              <a:rPr lang="en-US" dirty="0" smtClean="0"/>
              <a:t>Provide GUI easy to use, manage homes, devices, modes, scenarios.</a:t>
            </a:r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685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8.2</a:t>
            </a:r>
            <a:r>
              <a:rPr lang="en-US" b="1" dirty="0" smtClean="0"/>
              <a:t>. What </a:t>
            </a:r>
            <a:r>
              <a:rPr lang="en-US" b="1" dirty="0" smtClean="0"/>
              <a:t>difficulties we face ?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 the number of devices attach to </a:t>
            </a:r>
            <a:r>
              <a:rPr lang="en-US" dirty="0" smtClean="0"/>
              <a:t>Raspberry </a:t>
            </a:r>
            <a:r>
              <a:rPr lang="en-US" dirty="0" smtClean="0"/>
              <a:t>Pi.</a:t>
            </a:r>
          </a:p>
          <a:p>
            <a:r>
              <a:rPr lang="en-US" dirty="0" smtClean="0"/>
              <a:t>User’s experience is not too good, slow respond.</a:t>
            </a:r>
          </a:p>
          <a:p>
            <a:r>
              <a:rPr lang="en-US" dirty="0" smtClean="0"/>
              <a:t>Handle conflicted scenario not good.</a:t>
            </a:r>
          </a:p>
          <a:p>
            <a:r>
              <a:rPr lang="en-US" dirty="0" smtClean="0"/>
              <a:t>The more scenarios we have, the worst the performance goes down.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73288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8.3</a:t>
            </a:r>
            <a:r>
              <a:rPr lang="en-US" b="1" dirty="0" smtClean="0"/>
              <a:t>. The </a:t>
            </a:r>
            <a:r>
              <a:rPr lang="en-US" b="1" dirty="0" smtClean="0"/>
              <a:t>improvement for future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48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 more kind of scenarios with more simpler structure and easier to write.</a:t>
            </a:r>
          </a:p>
          <a:p>
            <a:r>
              <a:rPr lang="en-US" dirty="0" smtClean="0"/>
              <a:t>Handle better conflicted, potential conflicted scenarios.</a:t>
            </a:r>
          </a:p>
          <a:p>
            <a:r>
              <a:rPr lang="en-US" dirty="0" smtClean="0"/>
              <a:t>New solution to manage a large number of scenarios.</a:t>
            </a:r>
          </a:p>
          <a:p>
            <a:r>
              <a:rPr lang="en-US" dirty="0" smtClean="0"/>
              <a:t>Support more kind of devices, such as: camera, door locker,…</a:t>
            </a:r>
          </a:p>
          <a:p>
            <a:r>
              <a:rPr lang="en-US" dirty="0" smtClean="0"/>
              <a:t>Optimize the user’s experience.</a:t>
            </a:r>
          </a:p>
          <a:p>
            <a:r>
              <a:rPr lang="en-US" dirty="0" smtClean="0"/>
              <a:t>Use cloud service to support multiple users.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1123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9. </a:t>
            </a:r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49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24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1.2. Top </a:t>
            </a:r>
            <a:r>
              <a:rPr lang="en-US" b="1" dirty="0"/>
              <a:t>Trends in Smart Home </a:t>
            </a:r>
            <a:r>
              <a:rPr lang="en-US" b="1" dirty="0" smtClean="0"/>
              <a:t>Technology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</a:t>
            </a:fld>
            <a:endParaRPr lang="en-US"/>
          </a:p>
        </p:txBody>
      </p:sp>
      <p:pic>
        <p:nvPicPr>
          <p:cNvPr id="2050" name="Picture 2" descr="Hình ảnh có liên quan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056" y="1587356"/>
            <a:ext cx="9374737" cy="5134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80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9. References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50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[1] </a:t>
            </a:r>
            <a:r>
              <a:rPr lang="en-US" u="sng" dirty="0">
                <a:hlinkClick r:id="rId2"/>
              </a:rPr>
              <a:t>http://www.javadevchannel.com/2015/07/nhung-cau-hoi-pho-bien-ve-spring.html</a:t>
            </a:r>
            <a:r>
              <a:rPr lang="en-US" dirty="0"/>
              <a:t> (29/11/16)</a:t>
            </a:r>
          </a:p>
          <a:p>
            <a:r>
              <a:rPr lang="en-US" dirty="0"/>
              <a:t>[2] </a:t>
            </a:r>
            <a:r>
              <a:rPr lang="en-US" u="sng" dirty="0">
                <a:hlinkClick r:id="rId3"/>
              </a:rPr>
              <a:t>https://projects.spring.io/spring-framework/</a:t>
            </a:r>
            <a:r>
              <a:rPr lang="en-US" dirty="0"/>
              <a:t> (29/11/16)</a:t>
            </a:r>
          </a:p>
          <a:p>
            <a:r>
              <a:rPr lang="en-US" dirty="0"/>
              <a:t>[3] </a:t>
            </a:r>
            <a:r>
              <a:rPr lang="en-US" u="sng" dirty="0">
                <a:hlinkClick r:id="rId4"/>
              </a:rPr>
              <a:t>https://www.genuitec.com/spring-frameworkrestcontroller-vs-controller/</a:t>
            </a:r>
            <a:r>
              <a:rPr lang="en-US" dirty="0"/>
              <a:t> (30/11/16)</a:t>
            </a:r>
          </a:p>
          <a:p>
            <a:r>
              <a:rPr lang="en-US" dirty="0"/>
              <a:t>[4] </a:t>
            </a:r>
            <a:r>
              <a:rPr lang="en-US" u="sng" dirty="0">
                <a:hlinkClick r:id="rId5"/>
              </a:rPr>
              <a:t>http://hibernate.org/orm/</a:t>
            </a:r>
            <a:r>
              <a:rPr lang="en-US" dirty="0"/>
              <a:t> (30/11/16)</a:t>
            </a:r>
          </a:p>
          <a:p>
            <a:r>
              <a:rPr lang="en-US" dirty="0"/>
              <a:t>[5] Alex Rodriguez, 2013. </a:t>
            </a:r>
            <a:r>
              <a:rPr lang="en-US" i="1" dirty="0" err="1"/>
              <a:t>Căn</a:t>
            </a:r>
            <a:r>
              <a:rPr lang="en-US" i="1" dirty="0"/>
              <a:t> </a:t>
            </a:r>
            <a:r>
              <a:rPr lang="en-US" i="1" dirty="0" err="1"/>
              <a:t>bản</a:t>
            </a:r>
            <a:r>
              <a:rPr lang="en-US" i="1" dirty="0"/>
              <a:t> </a:t>
            </a:r>
            <a:r>
              <a:rPr lang="en-US" i="1" dirty="0" err="1"/>
              <a:t>về</a:t>
            </a:r>
            <a:r>
              <a:rPr lang="en-US" i="1" dirty="0"/>
              <a:t> </a:t>
            </a:r>
            <a:r>
              <a:rPr lang="en-US" i="1" dirty="0" err="1"/>
              <a:t>RESTFul</a:t>
            </a:r>
            <a:r>
              <a:rPr lang="en-US" i="1" dirty="0"/>
              <a:t> Web Services. </a:t>
            </a:r>
            <a:r>
              <a:rPr lang="en-US" dirty="0" err="1"/>
              <a:t>Trích</a:t>
            </a:r>
            <a:r>
              <a:rPr lang="en-US" dirty="0"/>
              <a:t> 30/11/16</a:t>
            </a:r>
          </a:p>
          <a:p>
            <a:r>
              <a:rPr lang="en-US" u="sng" dirty="0">
                <a:hlinkClick r:id="rId6"/>
              </a:rPr>
              <a:t>https://www.ibm.com/developerworks/vn/library/ws-restful/</a:t>
            </a:r>
            <a:endParaRPr lang="en-US" dirty="0"/>
          </a:p>
          <a:p>
            <a:r>
              <a:rPr lang="en-US" dirty="0"/>
              <a:t>[6] </a:t>
            </a:r>
            <a:r>
              <a:rPr lang="en-US" u="sng" dirty="0">
                <a:hlinkClick r:id="rId7"/>
              </a:rPr>
              <a:t>http://www.accesa.eu/2015/resources/javafx-and-restful-web-services-communication</a:t>
            </a:r>
            <a:endParaRPr lang="en-US" dirty="0"/>
          </a:p>
          <a:p>
            <a:r>
              <a:rPr lang="en-US" dirty="0"/>
              <a:t>[7] </a:t>
            </a:r>
            <a:r>
              <a:rPr lang="en-US" u="sng" dirty="0">
                <a:hlinkClick r:id="rId8"/>
              </a:rPr>
              <a:t>http://www.athlsolutions.com/web/ve-chung-toi/tin-tuc-su-kien/xu-huong-tat-yeu-cua-nha-thong-minh</a:t>
            </a:r>
            <a:r>
              <a:rPr lang="en-US" dirty="0"/>
              <a:t> . </a:t>
            </a: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u="sng" dirty="0">
                <a:hlinkClick r:id="rId9"/>
              </a:rPr>
              <a:t>http://www.pcworld.com.vn</a:t>
            </a:r>
            <a:r>
              <a:rPr lang="en-US" dirty="0"/>
              <a:t> ,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khảo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11/12/16</a:t>
            </a:r>
          </a:p>
          <a:p>
            <a:r>
              <a:rPr lang="en-US" dirty="0"/>
              <a:t>[8] STAMFORD Conn, 2016. </a:t>
            </a:r>
            <a:r>
              <a:rPr lang="en-US" i="1" dirty="0"/>
              <a:t>Gartner says worldwide </a:t>
            </a:r>
            <a:r>
              <a:rPr lang="en-US" i="1" dirty="0" err="1"/>
              <a:t>IoT</a:t>
            </a:r>
            <a:r>
              <a:rPr lang="en-US" dirty="0"/>
              <a:t>. </a:t>
            </a:r>
            <a:r>
              <a:rPr lang="en-US" dirty="0" err="1"/>
              <a:t>Trích</a:t>
            </a:r>
            <a:r>
              <a:rPr lang="en-US" dirty="0"/>
              <a:t> 25/05/16</a:t>
            </a:r>
          </a:p>
          <a:p>
            <a:r>
              <a:rPr lang="en-US" u="sng" dirty="0">
                <a:hlinkClick r:id="rId10"/>
              </a:rPr>
              <a:t>http://www.gartner.com/newsroom/id/3291817</a:t>
            </a:r>
            <a:r>
              <a:rPr lang="en-US" u="sng" dirty="0"/>
              <a:t> </a:t>
            </a:r>
            <a:endParaRPr lang="en-US" dirty="0"/>
          </a:p>
          <a:p>
            <a:r>
              <a:rPr lang="en-US" u="sng" dirty="0"/>
              <a:t>[9] http://vinteligroup.com/bai-viet/xu-huong-nha-thong-minh-nam-2016-vinteli-home-41</a:t>
            </a:r>
            <a:endParaRPr lang="en-US" dirty="0"/>
          </a:p>
          <a:p>
            <a:r>
              <a:rPr lang="en-US" u="sng" dirty="0"/>
              <a:t>[10] </a:t>
            </a:r>
            <a:r>
              <a:rPr lang="en-US" u="sng" dirty="0">
                <a:hlinkClick r:id="rId11"/>
              </a:rPr>
              <a:t>http://www.toptenreviews.com/home/smart-home/best-home-automation-systems/</a:t>
            </a:r>
            <a:endParaRPr lang="en-US" dirty="0"/>
          </a:p>
          <a:p>
            <a:r>
              <a:rPr lang="en-US" u="sng" dirty="0"/>
              <a:t>[11] </a:t>
            </a:r>
            <a:r>
              <a:rPr lang="en-US" u="sng" dirty="0">
                <a:hlinkClick r:id="rId12"/>
              </a:rPr>
              <a:t>http://www.nubryte.com/posts/87-top-4-smart-home-trends-for-2016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09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9. References (</a:t>
            </a:r>
            <a:r>
              <a:rPr lang="en-US" b="1" dirty="0" err="1" smtClean="0"/>
              <a:t>cont</a:t>
            </a:r>
            <a:r>
              <a:rPr lang="en-US" b="1" dirty="0" smtClean="0"/>
              <a:t>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51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7292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52</a:t>
            </a:fld>
            <a:endParaRPr lang="en-US"/>
          </a:p>
        </p:txBody>
      </p:sp>
      <p:pic>
        <p:nvPicPr>
          <p:cNvPr id="10242" name="Picture 2" descr="Kết quả hình ảnh cho q &amp; a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26" y="1027922"/>
            <a:ext cx="653855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21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53</a:t>
            </a:fld>
            <a:endParaRPr lang="en-US"/>
          </a:p>
        </p:txBody>
      </p:sp>
      <p:pic>
        <p:nvPicPr>
          <p:cNvPr id="13314" name="Picture 2" descr="Kết quả hình ảnh cho thanks for listen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182" y="2085174"/>
            <a:ext cx="4527463" cy="350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054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1.3. Target of thesis</a:t>
            </a: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590812" y="4745618"/>
            <a:ext cx="1591119" cy="1580387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Customize home to meet your demands</a:t>
            </a:r>
          </a:p>
        </p:txBody>
      </p:sp>
      <p:sp>
        <p:nvSpPr>
          <p:cNvPr id="7" name="Content Placeholder 2"/>
          <p:cNvSpPr txBox="1"/>
          <p:nvPr/>
        </p:nvSpPr>
        <p:spPr>
          <a:xfrm>
            <a:off x="9522153" y="1690714"/>
            <a:ext cx="2527255" cy="1082433"/>
          </a:xfrm>
          <a:prstGeom prst="rect">
            <a:avLst/>
          </a:prstGeom>
        </p:spPr>
        <p:txBody>
          <a:bodyPr vert="horz" lIns="91420" tIns="45710" rIns="91420" bIns="4571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Devices operate automatically</a:t>
            </a:r>
          </a:p>
          <a:p>
            <a:endParaRPr lang="en-US" dirty="0"/>
          </a:p>
        </p:txBody>
      </p:sp>
      <p:pic>
        <p:nvPicPr>
          <p:cNvPr id="2052" name="Picture 4" descr="Kết quả hình ảnh cho customiz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6812" y="1246481"/>
            <a:ext cx="1804605" cy="180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ết quả hình ảnh cho auto control de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705" y="4411459"/>
            <a:ext cx="1884107" cy="1884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Kết quả hình ảnh cho scenario control hom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0" y="2311815"/>
            <a:ext cx="6128257" cy="32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5"/>
          <p:cNvSpPr txBox="1">
            <a:spLocks/>
          </p:cNvSpPr>
          <p:nvPr/>
        </p:nvSpPr>
        <p:spPr>
          <a:xfrm>
            <a:off x="1069980" y="5351727"/>
            <a:ext cx="4060138" cy="8811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User uses mobile app to create scenarios for home</a:t>
            </a:r>
            <a:endParaRPr lang="en-US" dirty="0" smtClean="0"/>
          </a:p>
        </p:txBody>
      </p:sp>
      <p:cxnSp>
        <p:nvCxnSpPr>
          <p:cNvPr id="3" name="Straight Arrow Connector 2"/>
          <p:cNvCxnSpPr>
            <a:stCxn id="8" idx="3"/>
          </p:cNvCxnSpPr>
          <p:nvPr/>
        </p:nvCxnSpPr>
        <p:spPr>
          <a:xfrm flipV="1">
            <a:off x="6342657" y="2773147"/>
            <a:ext cx="1364048" cy="1150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3"/>
            <a:endCxn id="2054" idx="1"/>
          </p:cNvCxnSpPr>
          <p:nvPr/>
        </p:nvCxnSpPr>
        <p:spPr>
          <a:xfrm>
            <a:off x="6342657" y="3923813"/>
            <a:ext cx="1364048" cy="14297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45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6894" y="1432852"/>
            <a:ext cx="10442280" cy="4350431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The Raspberry Pi will act as the brains and the gateway of operations, run and manage user’s defined scenarios.</a:t>
            </a:r>
            <a:endParaRPr lang="en-US" dirty="0"/>
          </a:p>
        </p:txBody>
      </p:sp>
      <p:pic>
        <p:nvPicPr>
          <p:cNvPr id="3076" name="Picture 4" descr="Kết quả hình ản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352" y="3214970"/>
            <a:ext cx="5075363" cy="2854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1.3. </a:t>
            </a:r>
            <a:r>
              <a:rPr lang="en-US" b="1" dirty="0" smtClean="0"/>
              <a:t>Target of </a:t>
            </a:r>
            <a:r>
              <a:rPr lang="en-US" b="1" dirty="0" smtClean="0"/>
              <a:t>thesis (cont.)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53081" y="3594771"/>
            <a:ext cx="782562" cy="130750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9600" dirty="0" smtClean="0"/>
              <a:t>&gt;</a:t>
            </a:r>
            <a:endParaRPr lang="en-US" sz="9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1.4. Scope of thesis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8</a:t>
            </a:fld>
            <a:endParaRPr lang="en-US"/>
          </a:p>
        </p:txBody>
      </p:sp>
      <p:pic>
        <p:nvPicPr>
          <p:cNvPr id="7" name="Content Placeholder 5" descr="p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338" y="3178918"/>
            <a:ext cx="2353133" cy="2139212"/>
          </a:xfrm>
          <a:prstGeom prst="rect">
            <a:avLst/>
          </a:prstGeom>
        </p:spPr>
      </p:pic>
      <p:pic>
        <p:nvPicPr>
          <p:cNvPr id="5" name="Picture 2" descr="Kết quả hình ản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04" y="2657453"/>
            <a:ext cx="4225959" cy="33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838048" y="1652607"/>
            <a:ext cx="9357644" cy="6899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We focus on developing the application, hardware just support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2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2</a:t>
            </a:r>
            <a:r>
              <a:rPr lang="en-US" b="1" dirty="0" smtClean="0"/>
              <a:t>. </a:t>
            </a:r>
            <a:r>
              <a:rPr lang="en-US" b="1" dirty="0"/>
              <a:t>System’s </a:t>
            </a:r>
            <a:r>
              <a:rPr lang="en-US" b="1" dirty="0" smtClean="0"/>
              <a:t>requirements and overview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4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311</TotalTime>
  <Words>1308</Words>
  <Application>Microsoft Office PowerPoint</Application>
  <PresentationFormat>Custom</PresentationFormat>
  <Paragraphs>246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Symbol</vt:lpstr>
      <vt:lpstr>Office Theme</vt:lpstr>
      <vt:lpstr>PowerPoint Presentation</vt:lpstr>
      <vt:lpstr>Contents</vt:lpstr>
      <vt:lpstr>1. Introduction</vt:lpstr>
      <vt:lpstr>1.1. Motivation</vt:lpstr>
      <vt:lpstr>1.2. Top Trends in Smart Home Technology</vt:lpstr>
      <vt:lpstr>1.3. Target of thesis</vt:lpstr>
      <vt:lpstr>1.3. Target of thesis (cont.)</vt:lpstr>
      <vt:lpstr>1.4. Scope of thesis</vt:lpstr>
      <vt:lpstr>2. System’s requirements and overview</vt:lpstr>
      <vt:lpstr>2.1. System’s requirements</vt:lpstr>
      <vt:lpstr>2.2. System’s overview</vt:lpstr>
      <vt:lpstr>3. Front-end design</vt:lpstr>
      <vt:lpstr>3.1. Functionalities</vt:lpstr>
      <vt:lpstr>3.1. Functionalities (cont.)</vt:lpstr>
      <vt:lpstr>3.2. UI flow</vt:lpstr>
      <vt:lpstr>3.3. Native vs Hybrid application development</vt:lpstr>
      <vt:lpstr>3.4. Front-end technologies</vt:lpstr>
      <vt:lpstr>4. Back-end design</vt:lpstr>
      <vt:lpstr>4.1. General picture of Back-end</vt:lpstr>
      <vt:lpstr>4.2. Database design</vt:lpstr>
      <vt:lpstr>4.3. Back-end technologies</vt:lpstr>
      <vt:lpstr>4.4. RESTFul Web Service - Communicate between client and server</vt:lpstr>
      <vt:lpstr>4.5. Concept of scenario</vt:lpstr>
      <vt:lpstr>4.6. Data structure of scenario</vt:lpstr>
      <vt:lpstr>4.7. Kind of scenarios</vt:lpstr>
      <vt:lpstr>4.8. Input scenarios on real application</vt:lpstr>
      <vt:lpstr>4.9. Syntax for scenario</vt:lpstr>
      <vt:lpstr>4.10. DFD when add, update, delete scenario</vt:lpstr>
      <vt:lpstr>4.11. What is valid scenario ?</vt:lpstr>
      <vt:lpstr>4.12. Conflicted scenario</vt:lpstr>
      <vt:lpstr>4.13. Potential conflicted scenario</vt:lpstr>
      <vt:lpstr>4.14. Scenario Running Strategy </vt:lpstr>
      <vt:lpstr>4.15. Scenario Running Strategy - Flowchart </vt:lpstr>
      <vt:lpstr>5. Module device controller</vt:lpstr>
      <vt:lpstr>5.1. Device controller</vt:lpstr>
      <vt:lpstr>5.2. Device controller</vt:lpstr>
      <vt:lpstr>5.3. Device controller – Detail module design</vt:lpstr>
      <vt:lpstr>6. Demonstration and result’s estimation</vt:lpstr>
      <vt:lpstr>6.1. Demonstration</vt:lpstr>
      <vt:lpstr>6.1. Demonstration (cont.)</vt:lpstr>
      <vt:lpstr>6.2. Estimate system – Good things</vt:lpstr>
      <vt:lpstr>6.3. Estimate system – Need to improve</vt:lpstr>
      <vt:lpstr>7. Discussion</vt:lpstr>
      <vt:lpstr>7. Discussion</vt:lpstr>
      <vt:lpstr>8. Conclusion</vt:lpstr>
      <vt:lpstr>8.1. What we have done?</vt:lpstr>
      <vt:lpstr>8.2. What difficulties we face ?</vt:lpstr>
      <vt:lpstr>8.3. The improvement for future</vt:lpstr>
      <vt:lpstr>9. References</vt:lpstr>
      <vt:lpstr>9. References</vt:lpstr>
      <vt:lpstr>9. References (cont)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Windows User</cp:lastModifiedBy>
  <cp:revision>159</cp:revision>
  <dcterms:created xsi:type="dcterms:W3CDTF">2016-10-31T15:21:00Z</dcterms:created>
  <dcterms:modified xsi:type="dcterms:W3CDTF">2016-12-26T17:35:41Z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1033-10.1.0.5783</vt:lpwstr>
  </property>
</Properties>
</file>